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715250" cy="7715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9B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197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4406" y="4052293"/>
            <a:ext cx="5786438" cy="186273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25"/>
            </a:lvl1pPr>
            <a:lvl2pPr marL="385785" indent="0" algn="ctr">
              <a:buNone/>
              <a:defRPr sz="1688"/>
            </a:lvl2pPr>
            <a:lvl3pPr marL="771571" indent="0" algn="ctr">
              <a:buNone/>
              <a:defRPr sz="1519"/>
            </a:lvl3pPr>
            <a:lvl4pPr marL="1157356" indent="0" algn="ctr">
              <a:buNone/>
              <a:defRPr sz="1350"/>
            </a:lvl4pPr>
            <a:lvl5pPr marL="1543141" indent="0" algn="ctr">
              <a:buNone/>
              <a:defRPr sz="1350"/>
            </a:lvl5pPr>
            <a:lvl6pPr marL="1928927" indent="0" algn="ctr">
              <a:buNone/>
              <a:defRPr sz="1350"/>
            </a:lvl6pPr>
            <a:lvl7pPr marL="2314712" indent="0" algn="ctr">
              <a:buNone/>
              <a:defRPr sz="1350"/>
            </a:lvl7pPr>
            <a:lvl8pPr marL="2700498" indent="0" algn="ctr">
              <a:buNone/>
              <a:defRPr sz="1350"/>
            </a:lvl8pPr>
            <a:lvl9pPr marL="3086283" indent="0" algn="ctr">
              <a:buNone/>
              <a:defRPr sz="135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pic>
        <p:nvPicPr>
          <p:cNvPr id="8" name="Imagem 7" descr="Uma imagem contendo nome da empresa&#10;&#10;Descrição gerada automaticamente">
            <a:extLst>
              <a:ext uri="{FF2B5EF4-FFF2-40B4-BE49-F238E27FC236}">
                <a16:creationId xmlns:a16="http://schemas.microsoft.com/office/drawing/2014/main" id="{15FA4648-09B6-4A65-822E-56B5B70D28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6" t="10946" r="21595" b="12768"/>
          <a:stretch/>
        </p:blipFill>
        <p:spPr>
          <a:xfrm>
            <a:off x="830308" y="0"/>
            <a:ext cx="1422259" cy="1635599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808A5BF2-B560-4D62-99B1-3C8DEAD6F79A}"/>
              </a:ext>
            </a:extLst>
          </p:cNvPr>
          <p:cNvSpPr txBox="1"/>
          <p:nvPr userDrawn="1"/>
        </p:nvSpPr>
        <p:spPr>
          <a:xfrm>
            <a:off x="2873498" y="618698"/>
            <a:ext cx="3637342" cy="7849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501" b="1" dirty="0"/>
              <a:t>Termos de uso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41853737-9560-4AFF-B26A-D08A1FE4551E}"/>
              </a:ext>
            </a:extLst>
          </p:cNvPr>
          <p:cNvSpPr/>
          <p:nvPr userDrawn="1"/>
        </p:nvSpPr>
        <p:spPr>
          <a:xfrm>
            <a:off x="1" y="1568827"/>
            <a:ext cx="7715250" cy="5018968"/>
          </a:xfrm>
          <a:prstGeom prst="rect">
            <a:avLst/>
          </a:prstGeom>
          <a:solidFill>
            <a:srgbClr val="079B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1013" dirty="0"/>
          </a:p>
        </p:txBody>
      </p:sp>
    </p:spTree>
    <p:extLst>
      <p:ext uri="{BB962C8B-B14F-4D97-AF65-F5344CB8AC3E}">
        <p14:creationId xmlns:p14="http://schemas.microsoft.com/office/powerpoint/2010/main" val="41160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Uma imagem contendo nome da empresa&#10;&#10;Descrição gerada automaticamente">
            <a:extLst>
              <a:ext uri="{FF2B5EF4-FFF2-40B4-BE49-F238E27FC236}">
                <a16:creationId xmlns:a16="http://schemas.microsoft.com/office/drawing/2014/main" id="{8D447C62-5A92-4396-86A1-0E17A92E3E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6" t="10946" r="21595" b="12768"/>
          <a:stretch/>
        </p:blipFill>
        <p:spPr>
          <a:xfrm>
            <a:off x="830308" y="0"/>
            <a:ext cx="1422259" cy="1635599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5F908255-7C60-4779-A973-C445654CBFE5}"/>
              </a:ext>
            </a:extLst>
          </p:cNvPr>
          <p:cNvSpPr txBox="1"/>
          <p:nvPr userDrawn="1"/>
        </p:nvSpPr>
        <p:spPr>
          <a:xfrm>
            <a:off x="2873498" y="618698"/>
            <a:ext cx="3637342" cy="7849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501" b="1" dirty="0"/>
              <a:t>Termos de uso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EE6CA53C-1B66-4C22-AE4C-B1418B993C4B}"/>
              </a:ext>
            </a:extLst>
          </p:cNvPr>
          <p:cNvSpPr/>
          <p:nvPr userDrawn="1"/>
        </p:nvSpPr>
        <p:spPr>
          <a:xfrm>
            <a:off x="1" y="1568827"/>
            <a:ext cx="7715250" cy="5018968"/>
          </a:xfrm>
          <a:prstGeom prst="rect">
            <a:avLst/>
          </a:prstGeom>
          <a:solidFill>
            <a:srgbClr val="079B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1013" dirty="0"/>
          </a:p>
        </p:txBody>
      </p:sp>
    </p:spTree>
    <p:extLst>
      <p:ext uri="{BB962C8B-B14F-4D97-AF65-F5344CB8AC3E}">
        <p14:creationId xmlns:p14="http://schemas.microsoft.com/office/powerpoint/2010/main" val="3669521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71571" rtl="0" eaLnBrk="1" latinLnBrk="0" hangingPunct="1">
        <a:lnSpc>
          <a:spcPct val="90000"/>
        </a:lnSpc>
        <a:spcBef>
          <a:spcPct val="0"/>
        </a:spcBef>
        <a:buNone/>
        <a:defRPr sz="37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2893" indent="-192893" algn="l" defTabSz="771571" rtl="0" eaLnBrk="1" latinLnBrk="0" hangingPunct="1">
        <a:lnSpc>
          <a:spcPct val="90000"/>
        </a:lnSpc>
        <a:spcBef>
          <a:spcPts val="844"/>
        </a:spcBef>
        <a:buFont typeface="Arial" panose="020B0604020202020204" pitchFamily="34" charset="0"/>
        <a:buChar char="•"/>
        <a:defRPr sz="2363" kern="1200">
          <a:solidFill>
            <a:schemeClr val="tx1"/>
          </a:solidFill>
          <a:latin typeface="+mn-lt"/>
          <a:ea typeface="+mn-ea"/>
          <a:cs typeface="+mn-cs"/>
        </a:defRPr>
      </a:lvl1pPr>
      <a:lvl2pPr marL="578678" indent="-192893" algn="l" defTabSz="771571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964463" indent="-192893" algn="l" defTabSz="771571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3pPr>
      <a:lvl4pPr marL="1350249" indent="-192893" algn="l" defTabSz="771571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519" kern="1200">
          <a:solidFill>
            <a:schemeClr val="tx1"/>
          </a:solidFill>
          <a:latin typeface="+mn-lt"/>
          <a:ea typeface="+mn-ea"/>
          <a:cs typeface="+mn-cs"/>
        </a:defRPr>
      </a:lvl4pPr>
      <a:lvl5pPr marL="1736034" indent="-192893" algn="l" defTabSz="771571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519" kern="1200">
          <a:solidFill>
            <a:schemeClr val="tx1"/>
          </a:solidFill>
          <a:latin typeface="+mn-lt"/>
          <a:ea typeface="+mn-ea"/>
          <a:cs typeface="+mn-cs"/>
        </a:defRPr>
      </a:lvl5pPr>
      <a:lvl6pPr marL="2121819" indent="-192893" algn="l" defTabSz="771571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519" kern="1200">
          <a:solidFill>
            <a:schemeClr val="tx1"/>
          </a:solidFill>
          <a:latin typeface="+mn-lt"/>
          <a:ea typeface="+mn-ea"/>
          <a:cs typeface="+mn-cs"/>
        </a:defRPr>
      </a:lvl6pPr>
      <a:lvl7pPr marL="2507605" indent="-192893" algn="l" defTabSz="771571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519" kern="1200">
          <a:solidFill>
            <a:schemeClr val="tx1"/>
          </a:solidFill>
          <a:latin typeface="+mn-lt"/>
          <a:ea typeface="+mn-ea"/>
          <a:cs typeface="+mn-cs"/>
        </a:defRPr>
      </a:lvl7pPr>
      <a:lvl8pPr marL="2893390" indent="-192893" algn="l" defTabSz="771571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519" kern="1200">
          <a:solidFill>
            <a:schemeClr val="tx1"/>
          </a:solidFill>
          <a:latin typeface="+mn-lt"/>
          <a:ea typeface="+mn-ea"/>
          <a:cs typeface="+mn-cs"/>
        </a:defRPr>
      </a:lvl8pPr>
      <a:lvl9pPr marL="3279176" indent="-192893" algn="l" defTabSz="771571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5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1pPr>
      <a:lvl2pPr marL="385785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2pPr>
      <a:lvl3pPr marL="771571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3pPr>
      <a:lvl4pPr marL="1157356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41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5pPr>
      <a:lvl6pPr marL="1928927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6pPr>
      <a:lvl7pPr marL="2314712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7pPr>
      <a:lvl8pPr marL="2700498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8pPr>
      <a:lvl9pPr marL="3086283" algn="l" defTabSz="771571" rtl="0" eaLnBrk="1" latinLnBrk="0" hangingPunct="1">
        <a:defRPr sz="15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12">
            <a:extLst>
              <a:ext uri="{FF2B5EF4-FFF2-40B4-BE49-F238E27FC236}">
                <a16:creationId xmlns:a16="http://schemas.microsoft.com/office/drawing/2014/main" id="{3FBD9F88-38CA-456B-9E0F-A82EB56993DE}"/>
              </a:ext>
            </a:extLst>
          </p:cNvPr>
          <p:cNvSpPr txBox="1"/>
          <p:nvPr/>
        </p:nvSpPr>
        <p:spPr>
          <a:xfrm>
            <a:off x="3569344" y="6587795"/>
            <a:ext cx="3679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/>
              <a:t>ifsc.edu.br/</a:t>
            </a:r>
            <a:r>
              <a:rPr lang="pt-BR" sz="3600" b="1" dirty="0">
                <a:solidFill>
                  <a:srgbClr val="FFFF00"/>
                </a:solidFill>
              </a:rPr>
              <a:t>XXXXX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5168AAF-4F4F-4B2F-80D0-733D76E277B6}"/>
              </a:ext>
            </a:extLst>
          </p:cNvPr>
          <p:cNvSpPr txBox="1"/>
          <p:nvPr/>
        </p:nvSpPr>
        <p:spPr>
          <a:xfrm>
            <a:off x="402597" y="1631841"/>
            <a:ext cx="6903792" cy="4916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25" dirty="0">
                <a:solidFill>
                  <a:schemeClr val="bg1"/>
                </a:solidFill>
                <a:latin typeface="+mj-lt"/>
              </a:rPr>
              <a:t>Esta página é um canal de comunicação oficial do </a:t>
            </a:r>
            <a:r>
              <a:rPr lang="pt-BR" sz="1425" dirty="0">
                <a:solidFill>
                  <a:srgbClr val="FFFF00"/>
                </a:solidFill>
                <a:latin typeface="+mj-lt"/>
              </a:rPr>
              <a:t>Câmpus</a:t>
            </a:r>
            <a:r>
              <a:rPr lang="pt-BR" sz="1425" dirty="0">
                <a:solidFill>
                  <a:schemeClr val="bg1"/>
                </a:solidFill>
                <a:latin typeface="+mj-lt"/>
              </a:rPr>
              <a:t> </a:t>
            </a:r>
            <a:r>
              <a:rPr lang="pt-BR" sz="1425" dirty="0">
                <a:solidFill>
                  <a:srgbClr val="FFFF00"/>
                </a:solidFill>
                <a:latin typeface="+mj-lt"/>
              </a:rPr>
              <a:t>XXXXXXX</a:t>
            </a:r>
            <a:r>
              <a:rPr lang="pt-BR" sz="1425" dirty="0">
                <a:solidFill>
                  <a:schemeClr val="bg1"/>
                </a:solidFill>
                <a:latin typeface="+mj-lt"/>
              </a:rPr>
              <a:t> do Instituto Federal de Santa Catarina e é destinada à divulgação de cursos, vagas, projetos, oportunidades para alunos e avisos. Seu gerenciamento é responsabilidade dos profissionais </a:t>
            </a:r>
            <a:r>
              <a:rPr lang="pt-BR" sz="1425" dirty="0">
                <a:solidFill>
                  <a:srgbClr val="FFFF00"/>
                </a:solidFill>
                <a:latin typeface="+mj-lt"/>
              </a:rPr>
              <a:t>da Coordenadoria de Relações Externas e setor de Jornalismo do Câmpus XXXX do IFSC</a:t>
            </a:r>
            <a:r>
              <a:rPr lang="pt-BR" sz="1425" dirty="0">
                <a:solidFill>
                  <a:srgbClr val="FF0000"/>
                </a:solidFill>
                <a:latin typeface="+mj-lt"/>
              </a:rPr>
              <a:t>.</a:t>
            </a:r>
          </a:p>
          <a:p>
            <a:endParaRPr lang="pt-BR" sz="1425" dirty="0">
              <a:solidFill>
                <a:schemeClr val="bg1"/>
              </a:solidFill>
              <a:latin typeface="+mj-lt"/>
            </a:endParaRPr>
          </a:p>
          <a:p>
            <a:r>
              <a:rPr lang="pt-BR" sz="1425" dirty="0">
                <a:solidFill>
                  <a:schemeClr val="bg1"/>
                </a:solidFill>
                <a:latin typeface="+mj-lt"/>
              </a:rPr>
              <a:t>Os comentários publicados nas postagens da página são total responsabilidade de quem os escreve e não representam a opinião do IFSC.</a:t>
            </a:r>
          </a:p>
          <a:p>
            <a:endParaRPr lang="pt-BR" sz="1425" dirty="0">
              <a:solidFill>
                <a:schemeClr val="bg1"/>
              </a:solidFill>
              <a:latin typeface="+mj-lt"/>
            </a:endParaRPr>
          </a:p>
          <a:p>
            <a:r>
              <a:rPr lang="pt-BR" sz="1425" dirty="0">
                <a:solidFill>
                  <a:schemeClr val="bg1"/>
                </a:solidFill>
                <a:latin typeface="+mj-lt"/>
              </a:rPr>
              <a:t>Comentários ofensivos, que usem termos de baixo calão, façam propagandas de produtos ou serviços ou que caracterizem "spam" podem ser apagados, e o perfil responsável pela postagem poderá ser bloqueado. Durante períodos eleitorais, o IFSC monitora comentários e publicações, a fim de evitar qualquer ação que possa configurar propaganda eleitoral, nos termos da Lei Eleitoral e legislações complementares.</a:t>
            </a:r>
          </a:p>
          <a:p>
            <a:endParaRPr lang="pt-BR" sz="1425" dirty="0">
              <a:solidFill>
                <a:schemeClr val="bg1"/>
              </a:solidFill>
              <a:latin typeface="+mj-lt"/>
            </a:endParaRPr>
          </a:p>
          <a:p>
            <a:r>
              <a:rPr lang="pt-BR" sz="1425" dirty="0">
                <a:solidFill>
                  <a:schemeClr val="bg1"/>
                </a:solidFill>
                <a:latin typeface="+mj-lt"/>
              </a:rPr>
              <a:t>Os administradores da página estão on-line de segunda a sexta-feira, conforme expediente do câmpus, e buscam interagir com os usuários diariamente dentro desse período. Caso o usuário precise de um retorno urgente, recomenda-se que entre em contato diretamente com o setor de seu interesse. Os telefones e e-mails do câmpus estão disponíveis em nosso site.</a:t>
            </a:r>
          </a:p>
          <a:p>
            <a:endParaRPr lang="pt-BR" sz="1425" dirty="0">
              <a:solidFill>
                <a:schemeClr val="bg1"/>
              </a:solidFill>
              <a:latin typeface="+mj-lt"/>
            </a:endParaRPr>
          </a:p>
          <a:p>
            <a:r>
              <a:rPr lang="pt-BR" sz="1425" dirty="0">
                <a:solidFill>
                  <a:schemeClr val="bg1"/>
                </a:solidFill>
                <a:latin typeface="+mj-lt"/>
              </a:rPr>
              <a:t>Elogios, críticas, dúvidas e reclamações podem ser formalizadas por meio da Ouvidoria do IFSC pelo endereço www.ifsc.edu.br/ouvidoria.</a:t>
            </a:r>
          </a:p>
        </p:txBody>
      </p:sp>
    </p:spTree>
    <p:extLst>
      <p:ext uri="{BB962C8B-B14F-4D97-AF65-F5344CB8AC3E}">
        <p14:creationId xmlns:p14="http://schemas.microsoft.com/office/powerpoint/2010/main" val="37069648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242</Words>
  <Application>Microsoft Office PowerPoint</Application>
  <PresentationFormat>Personalizar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Nadia Garlet</dc:creator>
  <cp:lastModifiedBy>Nadia Garlet</cp:lastModifiedBy>
  <cp:revision>3</cp:revision>
  <dcterms:created xsi:type="dcterms:W3CDTF">2020-10-21T17:44:35Z</dcterms:created>
  <dcterms:modified xsi:type="dcterms:W3CDTF">2020-10-21T18:03:59Z</dcterms:modified>
</cp:coreProperties>
</file>