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404050" cy="43195875"/>
  <p:notesSz cx="43195875" cy="324040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399939" cy="5062429"/>
          </a:xfrm>
          <a:prstGeom prst="rect">
            <a:avLst/>
          </a:prstGeom>
          <a:solidFill>
            <a:srgbClr val="18692E"/>
          </a:solidFill>
          <a:ln/>
        </p:spPr>
      </p:sp>
      <p:sp>
        <p:nvSpPr>
          <p:cNvPr id="3" name="Shape 1"/>
          <p:cNvSpPr/>
          <p:nvPr/>
        </p:nvSpPr>
        <p:spPr>
          <a:xfrm>
            <a:off x="1166380" y="1088015"/>
            <a:ext cx="7734300" cy="28864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7482" y="1478865"/>
            <a:ext cx="6712094" cy="21047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22885" y="1118105"/>
            <a:ext cx="39074" cy="2826219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0984167" y="1595438"/>
            <a:ext cx="20480298" cy="9535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527"/>
              </a:lnSpc>
              <a:buNone/>
            </a:pPr>
            <a:r>
              <a:rPr lang="en-US" sz="6866" b="1" spc="-69" kern="0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Semana Nacional de Ciência e Tecnologia 2026</a:t>
            </a:r>
            <a:endParaRPr lang="en-US" sz="6866" dirty="0"/>
          </a:p>
        </p:txBody>
      </p:sp>
      <p:sp>
        <p:nvSpPr>
          <p:cNvPr id="7" name="Text 4"/>
          <p:cNvSpPr/>
          <p:nvPr/>
        </p:nvSpPr>
        <p:spPr>
          <a:xfrm>
            <a:off x="10984167" y="2781517"/>
            <a:ext cx="20480298" cy="723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961"/>
              </a:lnSpc>
              <a:buNone/>
            </a:pPr>
            <a:r>
              <a:rPr lang="en-US" sz="4498" dirty="0">
                <a:solidFill>
                  <a:srgbClr val="FFFFFF">
                    <a:alpha val="95000"/>
                  </a:srgbClr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Ciência Delas</a:t>
            </a:r>
            <a:endParaRPr lang="en-US" sz="4498" dirty="0"/>
          </a:p>
        </p:txBody>
      </p:sp>
      <p:sp>
        <p:nvSpPr>
          <p:cNvPr id="8" name="Text 5"/>
          <p:cNvSpPr/>
          <p:nvPr/>
        </p:nvSpPr>
        <p:spPr>
          <a:xfrm>
            <a:off x="677314" y="5926390"/>
            <a:ext cx="31045311" cy="1249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8333"/>
              </a:lnSpc>
              <a:buNone/>
            </a:pPr>
            <a:r>
              <a:rPr lang="en-US" sz="9000" b="1" spc="-135" kern="0" dirty="0">
                <a:solidFill>
                  <a:srgbClr val="1F3A24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Escreva aqui o título do trabalho: subtítulo se houver</a:t>
            </a:r>
            <a:endParaRPr lang="en-US" sz="9000" dirty="0"/>
          </a:p>
        </p:txBody>
      </p:sp>
      <p:sp>
        <p:nvSpPr>
          <p:cNvPr id="9" name="Text 6"/>
          <p:cNvSpPr/>
          <p:nvPr/>
        </p:nvSpPr>
        <p:spPr>
          <a:xfrm>
            <a:off x="9732343" y="7461864"/>
            <a:ext cx="12935251" cy="27808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609"/>
              </a:lnSpc>
              <a:buNone/>
            </a:pPr>
            <a:r>
              <a:rPr lang="en-US" sz="4000" dirty="0">
                <a:solidFill>
                  <a:srgbClr val="2B3A2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Nome completo do autor 1 — fulano@gmail.com Nome completo do autor 2 — beltrano@gmail.com Nome completo do autor 3 — ciclano@gmail.com Câmpus | Curso — excluir as linhas que não utilizar</a:t>
            </a:r>
            <a:endParaRPr lang="en-US" sz="4000" dirty="0"/>
          </a:p>
        </p:txBody>
      </p:sp>
      <p:sp>
        <p:nvSpPr>
          <p:cNvPr id="10" name="Shape 7"/>
          <p:cNvSpPr/>
          <p:nvPr/>
        </p:nvSpPr>
        <p:spPr>
          <a:xfrm>
            <a:off x="1079897" y="10708589"/>
            <a:ext cx="30240145" cy="38100"/>
          </a:xfrm>
          <a:prstGeom prst="rect">
            <a:avLst/>
          </a:prstGeom>
          <a:solidFill>
            <a:srgbClr val="18692E"/>
          </a:solidFill>
          <a:ln/>
        </p:spPr>
      </p:sp>
      <p:sp>
        <p:nvSpPr>
          <p:cNvPr id="11" name="Text 8"/>
          <p:cNvSpPr/>
          <p:nvPr/>
        </p:nvSpPr>
        <p:spPr>
          <a:xfrm>
            <a:off x="1079897" y="11322627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667"/>
              </a:lnSpc>
              <a:buNone/>
            </a:pPr>
            <a:r>
              <a:rPr lang="en-US" sz="5000" b="1" spc="100" kern="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RESUMO</a:t>
            </a:r>
            <a:endParaRPr lang="en-US" sz="5000" dirty="0"/>
          </a:p>
        </p:txBody>
      </p:sp>
      <p:sp>
        <p:nvSpPr>
          <p:cNvPr id="12" name="Text 9"/>
          <p:cNvSpPr/>
          <p:nvPr/>
        </p:nvSpPr>
        <p:spPr>
          <a:xfrm>
            <a:off x="1079897" y="12165049"/>
            <a:ext cx="15239998" cy="36446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just" indent="0" marL="0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 resumo é obrigatório, porque alimenta os metadados da publicação no periódico da SNCT do IFSC. Recomendamos que não passe de 250 palavras. Apresente, em texto corrido, o tema, o objetivo, como o trabalho foi feito e o que ele encontrou.</a:t>
            </a:r>
            <a:endParaRPr lang="en-US" sz="4000" dirty="0"/>
          </a:p>
        </p:txBody>
      </p:sp>
      <p:sp>
        <p:nvSpPr>
          <p:cNvPr id="13" name="Text 10"/>
          <p:cNvSpPr/>
          <p:nvPr/>
        </p:nvSpPr>
        <p:spPr>
          <a:xfrm>
            <a:off x="1079897" y="15915518"/>
            <a:ext cx="15239998" cy="14807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188"/>
              </a:lnSpc>
              <a:buNone/>
            </a:pPr>
            <a:r>
              <a:rPr lang="en-US" sz="4000" b="1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Palavras-chave: </a:t>
            </a:r>
            <a:pPr algn="l" indent="0" marL="0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palavra ou termo 1; palavra ou termo 2; palavra ou termo 3.</a:t>
            </a:r>
            <a:endParaRPr lang="en-US" sz="4000" dirty="0"/>
          </a:p>
        </p:txBody>
      </p:sp>
      <p:sp>
        <p:nvSpPr>
          <p:cNvPr id="14" name="Text 11"/>
          <p:cNvSpPr/>
          <p:nvPr/>
        </p:nvSpPr>
        <p:spPr>
          <a:xfrm>
            <a:off x="1079897" y="17754059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667"/>
              </a:lnSpc>
              <a:buNone/>
            </a:pPr>
            <a:r>
              <a:rPr lang="en-US" sz="5000" b="1" spc="100" kern="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TÍTULO DA SEÇÃO</a:t>
            </a:r>
            <a:endParaRPr lang="en-US" sz="5000" dirty="0"/>
          </a:p>
        </p:txBody>
      </p:sp>
      <p:sp>
        <p:nvSpPr>
          <p:cNvPr id="15" name="Text 12"/>
          <p:cNvSpPr/>
          <p:nvPr/>
        </p:nvSpPr>
        <p:spPr>
          <a:xfrm>
            <a:off x="1079897" y="18596481"/>
            <a:ext cx="15239998" cy="50872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just" indent="0" marL="0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 título do trabalho, os nomes e e-mails dos autores, o resumo e as palavras-chave são obrigatórios, para que os metadados fiquem consistentes no portal de periódicos do IFSC. Os demais títulos de seção são livres: nomeie-os conforme o seu trabalho — Introdução, Objetivos, Metodologia, Resultados, Considerações finais, ou os nomes que fizerem sentido.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1079897" y="23789555"/>
            <a:ext cx="15239998" cy="22020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just" indent="0" marL="0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Prefira parágrafos curtos. Um pôster é lido de pé, a um metro de distância: quem passa deve entender o trabalho em menos de um minuto.</a:t>
            </a:r>
            <a:endParaRPr lang="en-US" sz="4000" dirty="0"/>
          </a:p>
        </p:txBody>
      </p:sp>
      <p:sp>
        <p:nvSpPr>
          <p:cNvPr id="17" name="Text 14"/>
          <p:cNvSpPr/>
          <p:nvPr/>
        </p:nvSpPr>
        <p:spPr>
          <a:xfrm>
            <a:off x="1079897" y="26349399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667"/>
              </a:lnSpc>
              <a:buNone/>
            </a:pPr>
            <a:r>
              <a:rPr lang="en-US" sz="5000" b="1" spc="100" kern="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TÍTULO DA SEÇÃO</a:t>
            </a:r>
            <a:endParaRPr lang="en-US" sz="5000" dirty="0"/>
          </a:p>
        </p:txBody>
      </p:sp>
      <p:sp>
        <p:nvSpPr>
          <p:cNvPr id="18" name="Text 15"/>
          <p:cNvSpPr/>
          <p:nvPr/>
        </p:nvSpPr>
        <p:spPr>
          <a:xfrm>
            <a:off x="1079897" y="27191819"/>
            <a:ext cx="15239998" cy="29233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just" indent="0" marL="0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Ilustrações e tabelas são livres e muito bem-vindas: gráficos, fotografias, esquemas e diagramas comunicam mais rápido que o texto. Cada uma recebe título acima, centralizado, e fonte abaixo, alinhada à esquerda do objeto.</a:t>
            </a:r>
            <a:endParaRPr lang="en-US" sz="4000" dirty="0"/>
          </a:p>
        </p:txBody>
      </p:sp>
      <p:sp>
        <p:nvSpPr>
          <p:cNvPr id="19" name="Text 16"/>
          <p:cNvSpPr/>
          <p:nvPr/>
        </p:nvSpPr>
        <p:spPr>
          <a:xfrm>
            <a:off x="340091" y="30472966"/>
            <a:ext cx="16275726" cy="556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95897"/>
              </a:lnSpc>
              <a:buNone/>
            </a:pPr>
            <a:r>
              <a:rPr lang="en-US" sz="3400" dirty="0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Figura 1 — Legenda da ilustração</a:t>
            </a:r>
            <a:endParaRPr lang="en-US" sz="3400" dirty="0"/>
          </a:p>
        </p:txBody>
      </p:sp>
      <p:sp>
        <p:nvSpPr>
          <p:cNvPr id="20" name="Shape 17"/>
          <p:cNvSpPr/>
          <p:nvPr/>
        </p:nvSpPr>
        <p:spPr>
          <a:xfrm>
            <a:off x="1079897" y="31098909"/>
            <a:ext cx="14796114" cy="5441481"/>
          </a:xfrm>
          <a:prstGeom prst="rect">
            <a:avLst/>
          </a:prstGeom>
          <a:solidFill>
            <a:srgbClr val="EEF2EE"/>
          </a:solidFill>
          <a:ln w="20782">
            <a:solidFill>
              <a:srgbClr val="C6D2C6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78737" y="31119691"/>
            <a:ext cx="15198434" cy="54380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5D6B5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substituir por gráfico, foto ou diagrama</a:t>
            </a:r>
            <a:endParaRPr lang="en-US" sz="2600" dirty="0"/>
          </a:p>
        </p:txBody>
      </p:sp>
      <p:sp>
        <p:nvSpPr>
          <p:cNvPr id="22" name="Text 19"/>
          <p:cNvSpPr/>
          <p:nvPr/>
        </p:nvSpPr>
        <p:spPr>
          <a:xfrm>
            <a:off x="1079897" y="36648305"/>
            <a:ext cx="1627572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652"/>
              </a:lnSpc>
              <a:buNone/>
            </a:pPr>
            <a:r>
              <a:rPr lang="en-US" sz="3000" dirty="0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Fonte: Dados da pesquisa (2026).</a:t>
            </a:r>
            <a:endParaRPr lang="en-US" sz="3000" dirty="0"/>
          </a:p>
        </p:txBody>
      </p:sp>
      <p:sp>
        <p:nvSpPr>
          <p:cNvPr id="23" name="Text 20"/>
          <p:cNvSpPr/>
          <p:nvPr/>
        </p:nvSpPr>
        <p:spPr>
          <a:xfrm>
            <a:off x="16523929" y="11322627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667"/>
              </a:lnSpc>
              <a:buNone/>
            </a:pPr>
            <a:r>
              <a:rPr lang="en-US" sz="5000" b="1" spc="100" kern="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TÍTULO DA SEÇÃO</a:t>
            </a:r>
            <a:endParaRPr lang="en-US" sz="5000" dirty="0"/>
          </a:p>
        </p:txBody>
      </p:sp>
      <p:sp>
        <p:nvSpPr>
          <p:cNvPr id="24" name="Text 21"/>
          <p:cNvSpPr/>
          <p:nvPr/>
        </p:nvSpPr>
        <p:spPr>
          <a:xfrm>
            <a:off x="16523929" y="12165049"/>
            <a:ext cx="15239998" cy="29233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just" indent="0" marL="0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Use esta coluna para os resultados e a discussão. Onde houver números, apresente-os em gráfico ou tabela em vez de descrevê-los no texto. Destaque o achado principal: é o que o visitante deve levar consigo.</a:t>
            </a:r>
            <a:endParaRPr lang="en-US" sz="4000" dirty="0"/>
          </a:p>
        </p:txBody>
      </p:sp>
      <p:sp>
        <p:nvSpPr>
          <p:cNvPr id="25" name="Text 22"/>
          <p:cNvSpPr/>
          <p:nvPr/>
        </p:nvSpPr>
        <p:spPr>
          <a:xfrm>
            <a:off x="15784123" y="15446196"/>
            <a:ext cx="16275726" cy="556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95897"/>
              </a:lnSpc>
              <a:buNone/>
            </a:pPr>
            <a:r>
              <a:rPr lang="en-US" sz="3400" dirty="0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Tabela 1 — Legenda da tabela</a:t>
            </a:r>
            <a:endParaRPr lang="en-US" sz="3400" dirty="0"/>
          </a:p>
        </p:txBody>
      </p:sp>
      <p:sp>
        <p:nvSpPr>
          <p:cNvPr id="26" name="Shape 23"/>
          <p:cNvSpPr/>
          <p:nvPr/>
        </p:nvSpPr>
        <p:spPr>
          <a:xfrm>
            <a:off x="16523929" y="16072139"/>
            <a:ext cx="14796114" cy="4361476"/>
          </a:xfrm>
          <a:prstGeom prst="rect">
            <a:avLst/>
          </a:prstGeom>
          <a:solidFill>
            <a:srgbClr val="EEF2EE"/>
          </a:solidFill>
          <a:ln w="20782">
            <a:solidFill>
              <a:srgbClr val="C6D2C6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6322769" y="16092921"/>
            <a:ext cx="15198434" cy="4358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5D6B5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substituir pela tabela</a:t>
            </a:r>
            <a:endParaRPr lang="en-US" sz="2600" dirty="0"/>
          </a:p>
        </p:txBody>
      </p:sp>
      <p:sp>
        <p:nvSpPr>
          <p:cNvPr id="28" name="Text 25"/>
          <p:cNvSpPr/>
          <p:nvPr/>
        </p:nvSpPr>
        <p:spPr>
          <a:xfrm>
            <a:off x="16523929" y="20541530"/>
            <a:ext cx="1627572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652"/>
              </a:lnSpc>
              <a:buNone/>
            </a:pPr>
            <a:r>
              <a:rPr lang="en-US" sz="3000" dirty="0">
                <a:solidFill>
                  <a:srgbClr val="3C4A3C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Fonte: Dados da pesquisa (2026).</a:t>
            </a:r>
            <a:endParaRPr lang="en-US" sz="3000" dirty="0"/>
          </a:p>
        </p:txBody>
      </p:sp>
      <p:sp>
        <p:nvSpPr>
          <p:cNvPr id="29" name="Text 26"/>
          <p:cNvSpPr/>
          <p:nvPr/>
        </p:nvSpPr>
        <p:spPr>
          <a:xfrm>
            <a:off x="16523929" y="21394666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667"/>
              </a:lnSpc>
              <a:buNone/>
            </a:pPr>
            <a:r>
              <a:rPr lang="en-US" sz="5000" b="1" spc="100" kern="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TÍTULO DA SEÇÃO</a:t>
            </a:r>
            <a:endParaRPr lang="en-US" sz="5000" dirty="0"/>
          </a:p>
        </p:txBody>
      </p:sp>
      <p:sp>
        <p:nvSpPr>
          <p:cNvPr id="30" name="Text 27"/>
          <p:cNvSpPr/>
          <p:nvPr/>
        </p:nvSpPr>
        <p:spPr>
          <a:xfrm>
            <a:off x="16523929" y="22237087"/>
            <a:ext cx="15239998" cy="22020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just" indent="0" marL="0">
              <a:lnSpc>
                <a:spcPct val="113188"/>
              </a:lnSpc>
              <a:buNone/>
            </a:pPr>
            <a:r>
              <a:rPr lang="en-US" sz="40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Reserve a última seção de conteúdo para as conclusões ou considerações finais: responda ao objetivo, aponte os limites do trabalho e o que ele abre como próximo passo.</a:t>
            </a:r>
            <a:endParaRPr lang="en-US" sz="4000" dirty="0"/>
          </a:p>
        </p:txBody>
      </p:sp>
      <p:sp>
        <p:nvSpPr>
          <p:cNvPr id="31" name="Text 28"/>
          <p:cNvSpPr/>
          <p:nvPr/>
        </p:nvSpPr>
        <p:spPr>
          <a:xfrm>
            <a:off x="16523929" y="24796931"/>
            <a:ext cx="16275726" cy="73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667"/>
              </a:lnSpc>
              <a:buNone/>
            </a:pPr>
            <a:r>
              <a:rPr lang="en-US" sz="5000" b="1" spc="100" kern="0" dirty="0">
                <a:solidFill>
                  <a:srgbClr val="18692E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REFERÊNCIAS</a:t>
            </a:r>
            <a:endParaRPr lang="en-US" sz="5000" dirty="0"/>
          </a:p>
        </p:txBody>
      </p:sp>
      <p:sp>
        <p:nvSpPr>
          <p:cNvPr id="32" name="Text 29"/>
          <p:cNvSpPr/>
          <p:nvPr/>
        </p:nvSpPr>
        <p:spPr>
          <a:xfrm>
            <a:off x="16523929" y="25639354"/>
            <a:ext cx="15239998" cy="11605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889"/>
              </a:lnSpc>
              <a:buNone/>
            </a:pPr>
            <a:r>
              <a:rPr lang="en-US" sz="34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Utilize a NBR 6023, atualizada em 2025, para a elaboração das referências. As referências são obrigatórias.</a:t>
            </a:r>
            <a:endParaRPr lang="en-US" sz="3400" dirty="0"/>
          </a:p>
        </p:txBody>
      </p:sp>
      <p:sp>
        <p:nvSpPr>
          <p:cNvPr id="33" name="Text 30"/>
          <p:cNvSpPr/>
          <p:nvPr/>
        </p:nvSpPr>
        <p:spPr>
          <a:xfrm>
            <a:off x="16523929" y="26905744"/>
            <a:ext cx="15239998" cy="11605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889"/>
              </a:lnSpc>
              <a:buNone/>
            </a:pPr>
            <a:r>
              <a:rPr lang="en-US" sz="34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SANTAELLA, Lúcia. </a:t>
            </a:r>
            <a:pPr algn="l" indent="0" marL="0">
              <a:lnSpc>
                <a:spcPct val="103889"/>
              </a:lnSpc>
              <a:buNone/>
            </a:pPr>
            <a:r>
              <a:rPr lang="en-US" sz="3400" b="1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Comunicação ubíqua </a:t>
            </a:r>
            <a:pPr algn="l" indent="0" marL="0">
              <a:lnSpc>
                <a:spcPct val="103889"/>
              </a:lnSpc>
              <a:buNone/>
            </a:pPr>
            <a:r>
              <a:rPr lang="en-US" sz="34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: representações na cultura e na educação. São Paulo: Paulus, 2013.</a:t>
            </a:r>
            <a:endParaRPr lang="en-US" sz="3400" dirty="0"/>
          </a:p>
        </p:txBody>
      </p:sp>
      <p:sp>
        <p:nvSpPr>
          <p:cNvPr id="34" name="Text 31"/>
          <p:cNvSpPr/>
          <p:nvPr/>
        </p:nvSpPr>
        <p:spPr>
          <a:xfrm>
            <a:off x="16523929" y="28172136"/>
            <a:ext cx="15239998" cy="11605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889"/>
              </a:lnSpc>
              <a:buNone/>
            </a:pPr>
            <a:r>
              <a:rPr lang="en-US" sz="34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REIS, Valdeci. Sociabilidades juvenis: notas etnográficas na periferia de Florianópolis-SC. </a:t>
            </a:r>
            <a:pPr algn="l" indent="0" marL="0">
              <a:lnSpc>
                <a:spcPct val="103889"/>
              </a:lnSpc>
              <a:buNone/>
            </a:pPr>
            <a:r>
              <a:rPr lang="en-US" sz="3400" b="1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CADECS</a:t>
            </a:r>
            <a:pPr algn="l" indent="0" marL="0">
              <a:lnSpc>
                <a:spcPct val="103889"/>
              </a:lnSpc>
              <a:buNone/>
            </a:pPr>
            <a:r>
              <a:rPr lang="en-US" sz="3400" dirty="0">
                <a:solidFill>
                  <a:srgbClr val="17201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, Vitória, v. 8, n. 1, p. 09-30, 2020.</a:t>
            </a:r>
            <a:endParaRPr lang="en-US" sz="3400" dirty="0"/>
          </a:p>
        </p:txBody>
      </p:sp>
      <p:sp>
        <p:nvSpPr>
          <p:cNvPr id="35" name="Shape 32"/>
          <p:cNvSpPr/>
          <p:nvPr/>
        </p:nvSpPr>
        <p:spPr>
          <a:xfrm>
            <a:off x="1079897" y="40473674"/>
            <a:ext cx="30240145" cy="20782"/>
          </a:xfrm>
          <a:prstGeom prst="rect">
            <a:avLst/>
          </a:prstGeom>
          <a:solidFill>
            <a:srgbClr val="B9C9B9"/>
          </a:solidFill>
          <a:ln/>
        </p:spPr>
      </p:sp>
      <p:sp>
        <p:nvSpPr>
          <p:cNvPr id="36" name="Text 33"/>
          <p:cNvSpPr/>
          <p:nvPr/>
        </p:nvSpPr>
        <p:spPr>
          <a:xfrm>
            <a:off x="1079897" y="40746434"/>
            <a:ext cx="14405372" cy="4398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600" spc="130" kern="0" dirty="0">
                <a:solidFill>
                  <a:srgbClr val="4A5A4A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CADERNO DE RESUMOS DA SEMANA NACIONAL DE CIÊNCIA E TECNOLOGIA — IFSC</a:t>
            </a:r>
            <a:endParaRPr lang="en-US" sz="2600" dirty="0"/>
          </a:p>
        </p:txBody>
      </p:sp>
      <p:sp>
        <p:nvSpPr>
          <p:cNvPr id="37" name="Text 34"/>
          <p:cNvSpPr/>
          <p:nvPr/>
        </p:nvSpPr>
        <p:spPr>
          <a:xfrm>
            <a:off x="28713113" y="40746434"/>
            <a:ext cx="2867620" cy="4398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600" spc="130" kern="0" dirty="0">
                <a:solidFill>
                  <a:srgbClr val="4A5A4A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ISSN 2965-8772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2026-09-03T19:05:14Z</dcterms:created>
  <dcterms:modified xsi:type="dcterms:W3CDTF">2026-09-03T19:05:14Z</dcterms:modified>
</cp:coreProperties>
</file>